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43C4688-CE82-1147-99D5-C3AA2B6A9F27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C50CEF6-4A36-1D4F-9F21-A156B72C66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otball-data.co.u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0348" y="1132409"/>
            <a:ext cx="6874509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Abadi MT Condensed Extra Bold"/>
              </a:rPr>
              <a:t>School of Individual </a:t>
            </a:r>
            <a:br>
              <a:rPr lang="en-US" sz="4800" dirty="0" smtClean="0">
                <a:latin typeface="Abadi MT Condensed Extra Bold"/>
              </a:rPr>
            </a:br>
            <a:r>
              <a:rPr lang="en-US" sz="4800" dirty="0" smtClean="0">
                <a:latin typeface="Abadi MT Condensed Extra Bold"/>
              </a:rPr>
              <a:t>Studies</a:t>
            </a:r>
            <a:endParaRPr lang="en-US" sz="4800" dirty="0">
              <a:latin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81" y="3539794"/>
            <a:ext cx="6400800" cy="17526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Abadi MT Condensed Extra Bold"/>
              </a:rPr>
              <a:t>Masters in Professional Studies Capstone Presentation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badi MT Condensed Extra Bold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Abadi MT Condensed Extra Bold"/>
              </a:rPr>
              <a:t>Fall 2016</a:t>
            </a:r>
            <a:endParaRPr lang="en-US" sz="3600" dirty="0">
              <a:solidFill>
                <a:schemeClr val="tx1"/>
              </a:solidFill>
              <a:latin typeface="Abadi MT Condensed Extra Bold"/>
            </a:endParaRPr>
          </a:p>
        </p:txBody>
      </p:sp>
      <p:pic>
        <p:nvPicPr>
          <p:cNvPr id="4" name="Picture 3" descr="Screen Shot 2016-11-30 at 2.4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0" y="648448"/>
            <a:ext cx="2445958" cy="19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Data Description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58" y="1678449"/>
            <a:ext cx="8229600" cy="4876800"/>
          </a:xfrm>
        </p:spPr>
        <p:txBody>
          <a:bodyPr>
            <a:normAutofit/>
          </a:bodyPr>
          <a:lstStyle/>
          <a:p>
            <a:pPr>
              <a:buClrTx/>
              <a:buFont typeface="Wingdings" charset="2"/>
              <a:buChar char="Ø"/>
            </a:pPr>
            <a:r>
              <a:rPr lang="en-US" sz="2800" dirty="0" smtClean="0"/>
              <a:t> English Premier League data from </a:t>
            </a:r>
            <a:r>
              <a:rPr lang="nl-NL" sz="2800" dirty="0">
                <a:hlinkClick r:id="rId2"/>
              </a:rPr>
              <a:t>www.football-</a:t>
            </a:r>
            <a:r>
              <a:rPr lang="nl-NL" sz="2800" dirty="0" smtClean="0">
                <a:hlinkClick r:id="rId2"/>
              </a:rPr>
              <a:t>data.co.uk</a:t>
            </a:r>
            <a:endParaRPr lang="nl-NL" sz="2800" dirty="0" smtClean="0"/>
          </a:p>
          <a:p>
            <a:pPr>
              <a:buClrTx/>
              <a:buFont typeface="Wingdings" charset="2"/>
              <a:buChar char="Ø"/>
            </a:pPr>
            <a:endParaRPr lang="nl-NL" sz="2800" dirty="0" smtClean="0"/>
          </a:p>
          <a:p>
            <a:pPr>
              <a:buClrTx/>
              <a:buFont typeface="Wingdings" charset="2"/>
              <a:buChar char="Ø"/>
            </a:pPr>
            <a:r>
              <a:rPr lang="nl-NL" sz="2800" dirty="0"/>
              <a:t> </a:t>
            </a:r>
            <a:r>
              <a:rPr lang="nl-NL" sz="2800" dirty="0" smtClean="0"/>
              <a:t>15 different data files with number of attributes ranging from 48 to 75.</a:t>
            </a:r>
          </a:p>
          <a:p>
            <a:pPr>
              <a:buClrTx/>
              <a:buFont typeface="Wingdings" charset="2"/>
              <a:buChar char="Ø"/>
            </a:pPr>
            <a:endParaRPr lang="nl-NL" sz="2800" dirty="0" smtClean="0"/>
          </a:p>
          <a:p>
            <a:pPr>
              <a:buClrTx/>
              <a:buFont typeface="Wingdings" charset="2"/>
              <a:buChar char="Ø"/>
            </a:pPr>
            <a:r>
              <a:rPr lang="nl-NL" sz="2800" dirty="0" smtClean="0"/>
              <a:t> Attribute Description: N</a:t>
            </a:r>
            <a:r>
              <a:rPr lang="en-US" sz="2800" dirty="0" smtClean="0"/>
              <a:t>e</a:t>
            </a:r>
            <a:r>
              <a:rPr lang="nl-NL" sz="2800" dirty="0" err="1" smtClean="0"/>
              <a:t>xt</a:t>
            </a:r>
            <a:r>
              <a:rPr lang="nl-NL" sz="2800" dirty="0" smtClean="0"/>
              <a:t> slide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354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75017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Data Description 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Content Placeholder 3" descr="at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7" b="11177"/>
          <a:stretch>
            <a:fillRect/>
          </a:stretch>
        </p:blipFill>
        <p:spPr>
          <a:xfrm>
            <a:off x="428852" y="1138189"/>
            <a:ext cx="8715148" cy="5525989"/>
          </a:xfrm>
        </p:spPr>
      </p:pic>
    </p:spTree>
    <p:extLst>
      <p:ext uri="{BB962C8B-B14F-4D97-AF65-F5344CB8AC3E}">
        <p14:creationId xmlns:p14="http://schemas.microsoft.com/office/powerpoint/2010/main" val="300570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02" y="219985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Data Description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Content Placeholder 3" descr="at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0370"/>
          <a:stretch>
            <a:fillRect/>
          </a:stretch>
        </p:blipFill>
        <p:spPr>
          <a:xfrm>
            <a:off x="280402" y="1210585"/>
            <a:ext cx="8577010" cy="5486583"/>
          </a:xfrm>
        </p:spPr>
      </p:pic>
    </p:spTree>
    <p:extLst>
      <p:ext uri="{BB962C8B-B14F-4D97-AF65-F5344CB8AC3E}">
        <p14:creationId xmlns:p14="http://schemas.microsoft.com/office/powerpoint/2010/main" val="300570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Data Preparation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549"/>
            <a:ext cx="8229600" cy="487680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cs typeface="Comic Sans MS"/>
              </a:rPr>
              <a:t>Data Cleaning: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Removed attributes with majority of null values.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</a:t>
            </a:r>
            <a:r>
              <a:rPr lang="en-US" dirty="0" smtClean="0">
                <a:cs typeface="Comic Sans MS"/>
              </a:rPr>
              <a:t>Removed attributes such as Referee and other betting odds data.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cs typeface="Comic Sans MS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cs typeface="Comic Sans MS"/>
              </a:rPr>
              <a:t>Data Imputation:</a:t>
            </a:r>
            <a:endParaRPr lang="en-US" dirty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Replace missing values with mean of other values.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cs typeface="Comic Sans MS"/>
            </a:endParaRPr>
          </a:p>
        </p:txBody>
      </p:sp>
      <p:pic>
        <p:nvPicPr>
          <p:cNvPr id="4" name="Picture 3" descr="ImputedAt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3" y="4493229"/>
            <a:ext cx="6563365" cy="202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4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Data Preparation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44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cs typeface="Comic Sans MS"/>
              </a:rPr>
              <a:t>Data Merging: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15 files were combined into 10 files based on common attributes.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</a:t>
            </a:r>
            <a:r>
              <a:rPr lang="en-US" dirty="0" smtClean="0">
                <a:cs typeface="Comic Sans MS"/>
              </a:rPr>
              <a:t>Data Cleaning and Data Imputation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</a:t>
            </a:r>
            <a:r>
              <a:rPr lang="en-US" dirty="0" smtClean="0">
                <a:cs typeface="Comic Sans MS"/>
              </a:rPr>
              <a:t>10 files were merged into final </a:t>
            </a:r>
            <a:r>
              <a:rPr lang="en-US" dirty="0" err="1" smtClean="0">
                <a:cs typeface="Comic Sans MS"/>
              </a:rPr>
              <a:t>csv</a:t>
            </a:r>
            <a:r>
              <a:rPr lang="en-US" dirty="0" smtClean="0">
                <a:cs typeface="Comic Sans MS"/>
              </a:rPr>
              <a:t> file with 56 attributes.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</a:t>
            </a:r>
            <a:r>
              <a:rPr lang="en-US" dirty="0" smtClean="0">
                <a:cs typeface="Comic Sans MS"/>
              </a:rPr>
              <a:t>Additional Attributes such as </a:t>
            </a:r>
            <a:r>
              <a:rPr lang="en-US" dirty="0" err="1" smtClean="0">
                <a:cs typeface="Comic Sans MS"/>
              </a:rPr>
              <a:t>HomeRF</a:t>
            </a:r>
            <a:r>
              <a:rPr lang="en-US" dirty="0" smtClean="0">
                <a:cs typeface="Comic Sans MS"/>
              </a:rPr>
              <a:t>, </a:t>
            </a:r>
            <a:r>
              <a:rPr lang="en-US" dirty="0" err="1" smtClean="0">
                <a:cs typeface="Comic Sans MS"/>
              </a:rPr>
              <a:t>AwayRF</a:t>
            </a:r>
            <a:r>
              <a:rPr lang="en-US" dirty="0" smtClean="0">
                <a:cs typeface="Comic Sans MS"/>
              </a:rPr>
              <a:t>, HMRL and AMRL were added.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cs typeface="Comic Sans MS"/>
              </a:rPr>
              <a:t> </a:t>
            </a:r>
            <a:r>
              <a:rPr lang="en-US" dirty="0" smtClean="0">
                <a:cs typeface="Comic Sans MS"/>
              </a:rPr>
              <a:t>Final Dataset: 6080 instances and 60 attributes.</a:t>
            </a:r>
            <a:endParaRPr lang="en-US" dirty="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8575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Feature Selection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549"/>
            <a:ext cx="8229600" cy="487680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2800" dirty="0" smtClean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>
                <a:cs typeface="Comic Sans MS"/>
              </a:rPr>
              <a:t> Selecting the important attributes for our model.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3 feature selection techniques used: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sz="2800" dirty="0">
              <a:cs typeface="Comic Sans MS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dirty="0" smtClean="0">
                <a:cs typeface="Comic Sans MS"/>
              </a:rPr>
              <a:t> Correlation Plots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Boruta Package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Chi-squared and InfoGain Attribute Ranking in Weka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sz="2800" dirty="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088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Correlation Plots – 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Content Placeholder 3" descr="CorB365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457200" y="1343027"/>
            <a:ext cx="8229599" cy="4100485"/>
          </a:xfrm>
        </p:spPr>
      </p:pic>
      <p:sp>
        <p:nvSpPr>
          <p:cNvPr id="5" name="TextBox 4"/>
          <p:cNvSpPr txBox="1"/>
          <p:nvPr/>
        </p:nvSpPr>
        <p:spPr>
          <a:xfrm>
            <a:off x="2177241" y="5917500"/>
            <a:ext cx="529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Home Team Goals vs Betting Odds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86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Correlation Plots – 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241" y="5917500"/>
            <a:ext cx="4369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Full Time Results vs Referee</a:t>
            </a:r>
            <a:endParaRPr lang="en-US" sz="2400" b="1" dirty="0"/>
          </a:p>
        </p:txBody>
      </p:sp>
      <p:pic>
        <p:nvPicPr>
          <p:cNvPr id="6" name="Content Placeholder 5" descr="CorRefere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r="5812"/>
          <a:stretch>
            <a:fillRect/>
          </a:stretch>
        </p:blipFill>
        <p:spPr>
          <a:xfrm>
            <a:off x="877796" y="1624875"/>
            <a:ext cx="6740478" cy="3994357"/>
          </a:xfrm>
        </p:spPr>
      </p:pic>
    </p:spTree>
    <p:extLst>
      <p:ext uri="{BB962C8B-B14F-4D97-AF65-F5344CB8AC3E}">
        <p14:creationId xmlns:p14="http://schemas.microsoft.com/office/powerpoint/2010/main" val="416940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The Boruta Package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803"/>
            <a:ext cx="8229600" cy="4876800"/>
          </a:xfrm>
        </p:spPr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Performs </a:t>
            </a:r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/>
              <a:t>i</a:t>
            </a:r>
            <a:r>
              <a:rPr lang="en-US" dirty="0" smtClean="0"/>
              <a:t>terations on shuffled set of features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Compares Importance of all features</a:t>
            </a:r>
            <a:endParaRPr lang="en-US" dirty="0"/>
          </a:p>
        </p:txBody>
      </p:sp>
      <p:pic>
        <p:nvPicPr>
          <p:cNvPr id="4" name="Picture 3" descr="Boru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1423"/>
            <a:ext cx="8385264" cy="46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4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Attribute Ranking Techniques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803"/>
            <a:ext cx="8229600" cy="4876800"/>
          </a:xfrm>
        </p:spPr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ChiSquared and InfoGain in Weka</a:t>
            </a:r>
          </a:p>
          <a:p>
            <a:pPr marL="0" indent="0">
              <a:buClrTx/>
              <a:buNone/>
            </a:pPr>
            <a:endParaRPr lang="en-US" dirty="0"/>
          </a:p>
        </p:txBody>
      </p:sp>
      <p:pic>
        <p:nvPicPr>
          <p:cNvPr id="7" name="Picture 6" descr="Screen Shot 2016-11-30 at 4.2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65017"/>
            <a:ext cx="4375615" cy="4701215"/>
          </a:xfrm>
          <a:prstGeom prst="rect">
            <a:avLst/>
          </a:prstGeom>
        </p:spPr>
      </p:pic>
      <p:pic>
        <p:nvPicPr>
          <p:cNvPr id="9" name="Picture 8" descr="Screen Shot 2016-11-30 at 4.2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91" y="1765017"/>
            <a:ext cx="4783333" cy="45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6" y="692810"/>
            <a:ext cx="8229600" cy="1942802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Soccer Result Analysis and Prediction </a:t>
            </a:r>
            <a:br>
              <a:rPr lang="en-US" sz="5400" dirty="0" smtClean="0">
                <a:latin typeface="Abadi MT Condensed Extra Bold"/>
                <a:cs typeface="Abadi MT Condensed Extra Bold"/>
              </a:rPr>
            </a:br>
            <a:r>
              <a:rPr lang="en-US" sz="5400" dirty="0" smtClean="0">
                <a:latin typeface="Abadi MT Condensed Extra Bold"/>
                <a:cs typeface="Abadi MT Condensed Extra Bold"/>
              </a:rPr>
              <a:t/>
            </a:r>
            <a:br>
              <a:rPr lang="en-US" sz="5400" dirty="0" smtClean="0">
                <a:latin typeface="Abadi MT Condensed Extra Bold"/>
                <a:cs typeface="Abadi MT Condensed Extra Bold"/>
              </a:rPr>
            </a:br>
            <a:endParaRPr lang="en-US" sz="28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Content Placeholder 3" descr="Screen Shot 2016-11-30 at 2.50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" r="6308"/>
          <a:stretch>
            <a:fillRect/>
          </a:stretch>
        </p:blipFill>
        <p:spPr>
          <a:xfrm>
            <a:off x="182610" y="2210396"/>
            <a:ext cx="8625319" cy="4470277"/>
          </a:xfrm>
        </p:spPr>
      </p:pic>
    </p:spTree>
    <p:extLst>
      <p:ext uri="{BB962C8B-B14F-4D97-AF65-F5344CB8AC3E}">
        <p14:creationId xmlns:p14="http://schemas.microsoft.com/office/powerpoint/2010/main" val="39982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Approach 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459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dirty="0" smtClean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</a:t>
            </a:r>
            <a:r>
              <a:rPr lang="en-US" b="1" dirty="0" smtClean="0">
                <a:cs typeface="Comic Sans MS"/>
              </a:rPr>
              <a:t>Data Partitioning</a:t>
            </a:r>
            <a:r>
              <a:rPr lang="en-US" dirty="0" smtClean="0">
                <a:cs typeface="Comic Sans MS"/>
              </a:rPr>
              <a:t>: 75% training set and 25% testing set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</a:t>
            </a:r>
            <a:r>
              <a:rPr lang="en-US" b="1" dirty="0" smtClean="0">
                <a:cs typeface="Comic Sans MS"/>
              </a:rPr>
              <a:t>Result Prediction</a:t>
            </a:r>
            <a:r>
              <a:rPr lang="en-US" dirty="0" smtClean="0">
                <a:cs typeface="Comic Sans MS"/>
              </a:rPr>
              <a:t>: Used multinomial regression with two sets of attributes and random Forest classification.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</a:t>
            </a:r>
            <a:r>
              <a:rPr lang="en-US" b="1" dirty="0" smtClean="0">
                <a:cs typeface="Comic Sans MS"/>
              </a:rPr>
              <a:t>Score Prediction and Betting Odds Prediction</a:t>
            </a:r>
            <a:r>
              <a:rPr lang="en-US" dirty="0" smtClean="0">
                <a:cs typeface="Comic Sans MS"/>
              </a:rPr>
              <a:t>: Used linear regression.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>
                <a:cs typeface="Comic Sans MS"/>
              </a:rPr>
              <a:t> </a:t>
            </a:r>
            <a:r>
              <a:rPr lang="en-US" b="1" dirty="0" smtClean="0">
                <a:cs typeface="Comic Sans MS"/>
              </a:rPr>
              <a:t>Win Percentage Prediction: </a:t>
            </a:r>
            <a:r>
              <a:rPr lang="en-US" dirty="0" smtClean="0">
                <a:cs typeface="Comic Sans MS"/>
              </a:rPr>
              <a:t>Used Poisson Model using probability.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>
              <a:cs typeface="Comic Sans MS"/>
            </a:endParaRP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b="1" dirty="0" smtClean="0">
                <a:cs typeface="Comic Sans MS"/>
              </a:rPr>
              <a:t> Top 3 Team: </a:t>
            </a:r>
            <a:r>
              <a:rPr lang="en-US" dirty="0" smtClean="0">
                <a:cs typeface="Comic Sans MS"/>
              </a:rPr>
              <a:t>Predicted top 3 teams with highest number of points in the current league season using results obtained in analysis.</a:t>
            </a:r>
          </a:p>
        </p:txBody>
      </p:sp>
    </p:spTree>
    <p:extLst>
      <p:ext uri="{BB962C8B-B14F-4D97-AF65-F5344CB8AC3E}">
        <p14:creationId xmlns:p14="http://schemas.microsoft.com/office/powerpoint/2010/main" val="313313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Results – Outcome Prediction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Content Placeholder 3" descr="CmM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r="3930"/>
          <a:stretch>
            <a:fillRect/>
          </a:stretch>
        </p:blipFill>
        <p:spPr>
          <a:xfrm>
            <a:off x="596031" y="1342549"/>
            <a:ext cx="3769276" cy="2233645"/>
          </a:xfrm>
        </p:spPr>
      </p:pic>
      <p:pic>
        <p:nvPicPr>
          <p:cNvPr id="6" name="Picture 5" descr="CmM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29" y="1264794"/>
            <a:ext cx="4229100" cy="2311400"/>
          </a:xfrm>
          <a:prstGeom prst="rect">
            <a:avLst/>
          </a:prstGeom>
        </p:spPr>
      </p:pic>
      <p:pic>
        <p:nvPicPr>
          <p:cNvPr id="8" name="Picture 7" descr="CmR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40" y="3979476"/>
            <a:ext cx="4241800" cy="229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306" y="3610144"/>
            <a:ext cx="804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Confusion Matrix for Multinomial Regression using both the feature sets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94402" y="6278176"/>
            <a:ext cx="57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Confusion Matrix for Random Forest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1317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Results – Outcome Prediction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748" y="6018432"/>
            <a:ext cx="431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ROC curve for in favor of Home win</a:t>
            </a:r>
            <a:endParaRPr lang="en-US" b="1" dirty="0"/>
          </a:p>
        </p:txBody>
      </p:sp>
      <p:pic>
        <p:nvPicPr>
          <p:cNvPr id="7" name="Picture 6" descr="ROC-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9" y="1549806"/>
            <a:ext cx="4110703" cy="4250642"/>
          </a:xfrm>
          <a:prstGeom prst="rect">
            <a:avLst/>
          </a:prstGeom>
        </p:spPr>
      </p:pic>
      <p:pic>
        <p:nvPicPr>
          <p:cNvPr id="11" name="Picture 10" descr="ROC-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65" y="1549806"/>
            <a:ext cx="4578435" cy="42506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27331" y="6018432"/>
            <a:ext cx="431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ROC curve for in favor of Away win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746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Results – </a:t>
            </a:r>
            <a:r>
              <a:rPr lang="en-US" sz="5400" dirty="0" smtClean="0">
                <a:latin typeface="Abadi MT Condensed Extra Bold"/>
                <a:cs typeface="Abadi MT Condensed Extra Bold"/>
              </a:rPr>
              <a:t>Comparison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3" name="Picture 2" descr="Compa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1" y="1722347"/>
            <a:ext cx="7257470" cy="42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353"/>
            <a:ext cx="8229600" cy="9906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Results – Score Prediction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2081" y="6209247"/>
            <a:ext cx="431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 Regression Analysis to Predict</a:t>
            </a:r>
          </a:p>
          <a:p>
            <a:r>
              <a:rPr lang="en-US" b="1" dirty="0" smtClean="0"/>
              <a:t>                       Scores</a:t>
            </a:r>
            <a:endParaRPr lang="en-US" b="1" dirty="0"/>
          </a:p>
        </p:txBody>
      </p:sp>
      <p:pic>
        <p:nvPicPr>
          <p:cNvPr id="3" name="Picture 2" descr="Lm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6" y="1072207"/>
            <a:ext cx="7339942" cy="51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What are Betting Odds ?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Chances of a team winning before the match begins.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</a:t>
            </a:r>
          </a:p>
          <a:p>
            <a:pPr>
              <a:buClrTx/>
              <a:buFont typeface="Wingdings" charset="2"/>
              <a:buChar char="Ø"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 smtClean="0"/>
              <a:t>Chelsea : 1.23 </a:t>
            </a:r>
          </a:p>
          <a:p>
            <a:pPr marL="0" indent="0">
              <a:buClrTx/>
              <a:buNone/>
            </a:pPr>
            <a:r>
              <a:rPr lang="en-US" dirty="0" smtClean="0"/>
              <a:t>Draw : 4.33</a:t>
            </a:r>
          </a:p>
          <a:p>
            <a:pPr marL="0" indent="0">
              <a:buClrTx/>
              <a:buNone/>
            </a:pPr>
            <a:r>
              <a:rPr lang="en-US" dirty="0" smtClean="0"/>
              <a:t>Wigan</a:t>
            </a:r>
            <a:r>
              <a:rPr lang="en-US" dirty="0"/>
              <a:t> </a:t>
            </a:r>
            <a:r>
              <a:rPr lang="en-US" dirty="0" smtClean="0"/>
              <a:t>: 9.45</a:t>
            </a:r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 smtClean="0"/>
              <a:t>The  person betting will win 1.23 dollars for his 1 dollar if Chelsea wins and 9.45 dollars if Wigan wins.</a:t>
            </a:r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0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9"/>
            <a:ext cx="8229600" cy="9906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Results – Betting Odds Prediction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4739" y="6203098"/>
            <a:ext cx="4316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Betting Odds Prediction</a:t>
            </a:r>
            <a:endParaRPr lang="en-US" sz="2000" b="1" dirty="0"/>
          </a:p>
        </p:txBody>
      </p:sp>
      <p:pic>
        <p:nvPicPr>
          <p:cNvPr id="10" name="Picture 9" descr="Odds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549"/>
            <a:ext cx="4445417" cy="4694800"/>
          </a:xfrm>
          <a:prstGeom prst="rect">
            <a:avLst/>
          </a:prstGeom>
        </p:spPr>
      </p:pic>
      <p:pic>
        <p:nvPicPr>
          <p:cNvPr id="5" name="Picture 4" descr="OddsAw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84" y="1342549"/>
            <a:ext cx="4530916" cy="46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9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Results – Win Percentage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Poisson Model for predicting Win Percentages probability.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Data Munging followed by </a:t>
            </a:r>
            <a:r>
              <a:rPr lang="en-US" i="1" dirty="0" smtClean="0"/>
              <a:t>dpois</a:t>
            </a:r>
            <a:r>
              <a:rPr lang="en-US" dirty="0" smtClean="0"/>
              <a:t> function to calculate probability.</a:t>
            </a:r>
            <a:endParaRPr lang="en-US" dirty="0"/>
          </a:p>
        </p:txBody>
      </p:sp>
      <p:pic>
        <p:nvPicPr>
          <p:cNvPr id="5" name="Picture 4" descr="Per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5" y="3398071"/>
            <a:ext cx="7575007" cy="2144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5287" y="5804303"/>
            <a:ext cx="545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Win Percentage Bar for Chelsea vs Everton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2373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Results – Top 3 Teams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Based on the Analysis and Prediction performed, here are the top 3 teams of the current season:</a:t>
            </a:r>
          </a:p>
        </p:txBody>
      </p:sp>
      <p:pic>
        <p:nvPicPr>
          <p:cNvPr id="4" name="Picture 3" descr="To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92" y="2556801"/>
            <a:ext cx="5260374" cy="39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3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024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Graphical User Interface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624"/>
            <a:ext cx="8229600" cy="4876800"/>
          </a:xfrm>
        </p:spPr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Implemented using the ShinyApps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Displays the predicted results</a:t>
            </a:r>
          </a:p>
        </p:txBody>
      </p:sp>
      <p:pic>
        <p:nvPicPr>
          <p:cNvPr id="5" name="Picture 4" descr="GUI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918"/>
            <a:ext cx="9144000" cy="52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0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Presentation Outline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/>
              <a:t> Personal Introduction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Problem Background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Project Objective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Data Preparation 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Feature Selection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Modeling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Result Interpretation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Next Steps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Lesson Learnt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 smtClean="0"/>
              <a:t> Acknowledgements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References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95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439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Next Steps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2735"/>
            <a:ext cx="8229600" cy="4876800"/>
          </a:xfrm>
        </p:spPr>
        <p:txBody>
          <a:bodyPr>
            <a:normAutofit/>
          </a:bodyPr>
          <a:lstStyle/>
          <a:p>
            <a:pPr>
              <a:buClrTx/>
              <a:buFont typeface="Wingdings" charset="2"/>
              <a:buChar char="Ø"/>
            </a:pPr>
            <a:r>
              <a:rPr lang="en-US" sz="2800" dirty="0" smtClean="0"/>
              <a:t> Extend the functionality of this project to all predict results to different sports.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Take factors such player injury level, climatic condition and player transfers into account.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For win percentage prediction, add the Coles and Dixon adjustment to get more accurate results.</a:t>
            </a:r>
          </a:p>
        </p:txBody>
      </p:sp>
    </p:spTree>
    <p:extLst>
      <p:ext uri="{BB962C8B-B14F-4D97-AF65-F5344CB8AC3E}">
        <p14:creationId xmlns:p14="http://schemas.microsoft.com/office/powerpoint/2010/main" val="147784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439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Lessons Learnt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2735"/>
            <a:ext cx="8229600" cy="4876800"/>
          </a:xfrm>
        </p:spPr>
        <p:txBody>
          <a:bodyPr>
            <a:normAutofit/>
          </a:bodyPr>
          <a:lstStyle/>
          <a:p>
            <a:pPr>
              <a:buClrTx/>
              <a:buFont typeface="Wingdings" charset="2"/>
              <a:buChar char="Ø"/>
            </a:pPr>
            <a:r>
              <a:rPr lang="en-US" sz="2800" dirty="0" smtClean="0"/>
              <a:t> Data Analysis combined with machine learning can be effectively used to predict match outcomes.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Understanding of project domain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Project Management guidelines play an important role.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Advice to future capstone students: Select capstone in domain of interest and try challenging things.</a:t>
            </a:r>
          </a:p>
        </p:txBody>
      </p:sp>
    </p:spTree>
    <p:extLst>
      <p:ext uri="{BB962C8B-B14F-4D97-AF65-F5344CB8AC3E}">
        <p14:creationId xmlns:p14="http://schemas.microsoft.com/office/powerpoint/2010/main" val="245135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439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Acknowledgements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1105"/>
            <a:ext cx="8229600" cy="4876800"/>
          </a:xfrm>
        </p:spPr>
        <p:txBody>
          <a:bodyPr>
            <a:normAutofit/>
          </a:bodyPr>
          <a:lstStyle/>
          <a:p>
            <a:pPr>
              <a:buClrTx/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b="1" dirty="0" smtClean="0"/>
              <a:t>Dr. Carol Romanowski </a:t>
            </a:r>
            <a:r>
              <a:rPr lang="en-US" sz="2800" dirty="0" smtClean="0"/>
              <a:t>for being my mentor guiding me throughout the project.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b="1" dirty="0"/>
              <a:t> </a:t>
            </a:r>
            <a:r>
              <a:rPr lang="en-US" sz="2800" b="1" dirty="0" smtClean="0"/>
              <a:t>Professor Peter Boyd </a:t>
            </a:r>
            <a:r>
              <a:rPr lang="en-US" sz="2800" dirty="0" smtClean="0"/>
              <a:t>for allowing me to complete my Capstone and earn a Masters degree.</a:t>
            </a:r>
          </a:p>
          <a:p>
            <a:pPr>
              <a:buClrTx/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b="1" dirty="0" smtClean="0"/>
              <a:t>Abby Cantwell </a:t>
            </a:r>
            <a:r>
              <a:rPr lang="en-US" sz="2800" dirty="0" smtClean="0"/>
              <a:t>for being my academic advisor.</a:t>
            </a:r>
          </a:p>
        </p:txBody>
      </p:sp>
    </p:spTree>
    <p:extLst>
      <p:ext uri="{BB962C8B-B14F-4D97-AF65-F5344CB8AC3E}">
        <p14:creationId xmlns:p14="http://schemas.microsoft.com/office/powerpoint/2010/main" val="1444013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439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References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6039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-  M</a:t>
            </a:r>
            <a:r>
              <a:rPr lang="en-US" sz="1600" dirty="0"/>
              <a:t>. </a:t>
            </a:r>
            <a:r>
              <a:rPr lang="en-US" sz="1600" dirty="0" err="1"/>
              <a:t>Haghighat</a:t>
            </a:r>
            <a:r>
              <a:rPr lang="en-US" sz="1600" dirty="0"/>
              <a:t>, H. </a:t>
            </a:r>
            <a:r>
              <a:rPr lang="en-US" sz="1600" dirty="0" err="1"/>
              <a:t>Rastegari</a:t>
            </a:r>
            <a:r>
              <a:rPr lang="en-US" sz="1600" dirty="0"/>
              <a:t>, and N. </a:t>
            </a:r>
            <a:r>
              <a:rPr lang="en-US" sz="1600" dirty="0" err="1"/>
              <a:t>Nourafza</a:t>
            </a:r>
            <a:r>
              <a:rPr lang="en-US" sz="1600" dirty="0"/>
              <a:t>. </a:t>
            </a:r>
            <a:r>
              <a:rPr lang="en-US" sz="1600" dirty="0" smtClean="0"/>
              <a:t>A review of data mining techniques for result  prediction </a:t>
            </a:r>
            <a:r>
              <a:rPr lang="de-DE" sz="1600" dirty="0" smtClean="0"/>
              <a:t>in </a:t>
            </a:r>
            <a:r>
              <a:rPr lang="de-DE" sz="1600" dirty="0" err="1"/>
              <a:t>sports</a:t>
            </a:r>
            <a:r>
              <a:rPr lang="de-DE" sz="1600" dirty="0"/>
              <a:t>. </a:t>
            </a:r>
            <a:r>
              <a:rPr lang="de-DE" sz="1600" dirty="0" err="1"/>
              <a:t>Advances</a:t>
            </a:r>
            <a:r>
              <a:rPr lang="de-DE" sz="1600" dirty="0"/>
              <a:t> in Computer Science: </a:t>
            </a:r>
            <a:r>
              <a:rPr lang="de-DE" sz="1600" dirty="0" smtClean="0"/>
              <a:t>an </a:t>
            </a:r>
            <a:r>
              <a:rPr lang="fr-FR" sz="1600" dirty="0" smtClean="0"/>
              <a:t>International </a:t>
            </a:r>
            <a:r>
              <a:rPr lang="fr-FR" sz="1600" dirty="0"/>
              <a:t>Journal, 2(5):7–12, 2013</a:t>
            </a:r>
            <a:r>
              <a:rPr lang="fr-FR" sz="1600" dirty="0" smtClean="0"/>
              <a:t>.</a:t>
            </a:r>
          </a:p>
          <a:p>
            <a:pPr>
              <a:buFontTx/>
              <a:buChar char="-"/>
            </a:pPr>
            <a:endParaRPr lang="fr-FR" sz="1600" dirty="0"/>
          </a:p>
          <a:p>
            <a:r>
              <a:rPr lang="en-US" sz="1600" dirty="0" smtClean="0"/>
              <a:t>K</a:t>
            </a:r>
            <a:r>
              <a:rPr lang="en-US" sz="1600" dirty="0"/>
              <a:t>.-Y. Huang and W.-L. Chang. A neural </a:t>
            </a:r>
            <a:r>
              <a:rPr lang="en-US" sz="1600" dirty="0" smtClean="0"/>
              <a:t>network method </a:t>
            </a:r>
            <a:r>
              <a:rPr lang="en-US" sz="1600" dirty="0"/>
              <a:t>for prediction of 2006 world cup </a:t>
            </a:r>
            <a:r>
              <a:rPr lang="en-US" sz="1600" dirty="0" smtClean="0"/>
              <a:t>football game</a:t>
            </a:r>
            <a:r>
              <a:rPr lang="en-US" sz="1600" dirty="0"/>
              <a:t>. In The 2010 International Joint Conference </a:t>
            </a:r>
            <a:r>
              <a:rPr lang="en-US" sz="1600" dirty="0" smtClean="0"/>
              <a:t>on Neural </a:t>
            </a:r>
            <a:r>
              <a:rPr lang="en-US" sz="1600" dirty="0"/>
              <a:t>Networks (IJCNN), pages 1–8. IEEE, 2010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 </a:t>
            </a:r>
            <a:r>
              <a:rPr lang="en-US" sz="1600" dirty="0"/>
              <a:t>F. E. </a:t>
            </a:r>
            <a:r>
              <a:rPr lang="en-US" sz="1600" dirty="0" err="1"/>
              <a:t>Moya</a:t>
            </a:r>
            <a:r>
              <a:rPr lang="en-US" sz="1600" dirty="0"/>
              <a:t>. Statistical methodology for </a:t>
            </a:r>
            <a:r>
              <a:rPr lang="en-US" sz="1600" dirty="0" smtClean="0"/>
              <a:t>profitable sports </a:t>
            </a:r>
            <a:r>
              <a:rPr lang="en-US" sz="1600" dirty="0"/>
              <a:t>gambling. 2012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M. </a:t>
            </a:r>
            <a:r>
              <a:rPr lang="en-US" sz="1600" dirty="0" err="1"/>
              <a:t>Ramaswami</a:t>
            </a:r>
            <a:r>
              <a:rPr lang="en-US" sz="1600" dirty="0"/>
              <a:t> and R. </a:t>
            </a:r>
            <a:r>
              <a:rPr lang="en-US" sz="1600" dirty="0" err="1"/>
              <a:t>Bhaskaran</a:t>
            </a:r>
            <a:r>
              <a:rPr lang="en-US" sz="1600" dirty="0"/>
              <a:t>. A study on </a:t>
            </a:r>
            <a:r>
              <a:rPr lang="en-US" sz="1600" dirty="0" smtClean="0"/>
              <a:t>feature selection </a:t>
            </a:r>
            <a:r>
              <a:rPr lang="en-US" sz="1600" dirty="0"/>
              <a:t>techniques in educational data mining. </a:t>
            </a:r>
            <a:r>
              <a:rPr lang="en-US" sz="1600" dirty="0" err="1" smtClean="0"/>
              <a:t>arXiv</a:t>
            </a:r>
            <a:r>
              <a:rPr lang="en-US" sz="1600" dirty="0"/>
              <a:t> </a:t>
            </a:r>
            <a:r>
              <a:rPr lang="hu-HU" sz="1600" dirty="0" smtClean="0"/>
              <a:t>preprint </a:t>
            </a:r>
            <a:r>
              <a:rPr lang="hu-HU" sz="1600" dirty="0"/>
              <a:t>arXiv:0912.3924, 2009</a:t>
            </a:r>
            <a:r>
              <a:rPr lang="hu-HU" sz="1600" dirty="0" smtClean="0"/>
              <a:t>.</a:t>
            </a:r>
          </a:p>
          <a:p>
            <a:endParaRPr lang="hu-HU" sz="1600" dirty="0"/>
          </a:p>
          <a:p>
            <a:r>
              <a:rPr lang="en-US" sz="1600" dirty="0"/>
              <a:t>A. Zimmermann. Wages of wins: could an </a:t>
            </a:r>
            <a:r>
              <a:rPr lang="en-US" sz="1600" dirty="0" smtClean="0"/>
              <a:t>amateur make </a:t>
            </a:r>
            <a:r>
              <a:rPr lang="en-US" sz="1600" dirty="0"/>
              <a:t>money from match outcome predictions</a:t>
            </a:r>
            <a:r>
              <a:rPr lang="en-US" sz="1600" dirty="0" smtClean="0"/>
              <a:t>?</a:t>
            </a:r>
          </a:p>
          <a:p>
            <a:endParaRPr lang="en-US" sz="1600" dirty="0"/>
          </a:p>
          <a:p>
            <a:r>
              <a:rPr lang="pl-PL" sz="1600" dirty="0"/>
              <a:t>M. B. Kursa, W. R. Rudnicki, et al. </a:t>
            </a:r>
            <a:r>
              <a:rPr lang="pl-PL" sz="1600" dirty="0" err="1"/>
              <a:t>Feature</a:t>
            </a:r>
            <a:r>
              <a:rPr lang="pl-PL" sz="1600" dirty="0"/>
              <a:t> </a:t>
            </a:r>
            <a:r>
              <a:rPr lang="pl-PL" sz="1600" dirty="0" err="1" smtClean="0"/>
              <a:t>selection</a:t>
            </a:r>
            <a:r>
              <a:rPr lang="pl-PL" sz="1600" dirty="0"/>
              <a:t> </a:t>
            </a:r>
            <a:r>
              <a:rPr lang="en-US" sz="1600" dirty="0" smtClean="0"/>
              <a:t>with </a:t>
            </a:r>
            <a:r>
              <a:rPr lang="en-US" sz="1600" dirty="0"/>
              <a:t>the </a:t>
            </a:r>
            <a:r>
              <a:rPr lang="en-US" sz="1600" dirty="0" err="1"/>
              <a:t>boruta</a:t>
            </a:r>
            <a:r>
              <a:rPr lang="en-US" sz="1600" dirty="0"/>
              <a:t> package.</a:t>
            </a:r>
            <a:endParaRPr lang="en-US" sz="1600" dirty="0" smtClean="0"/>
          </a:p>
          <a:p>
            <a:endParaRPr lang="en-US" sz="1400" dirty="0"/>
          </a:p>
          <a:p>
            <a:endParaRPr lang="hu-HU" sz="1400" dirty="0" smtClean="0"/>
          </a:p>
          <a:p>
            <a:endParaRPr lang="hu-HU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8652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Personal Introduction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Karan Chauhan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 smtClean="0">
                <a:cs typeface="Comic Sans MS"/>
              </a:rPr>
              <a:t>Masters in Professional Studies with      concentration in Computer Science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Specialization in Big Data Analytics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Undergraduate in Computer Engineering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Projects Including Data Analysis, NLP and Core Java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Skills : R, Java, Machine Learning, Web Development</a:t>
            </a:r>
            <a:endParaRPr lang="en-US" sz="2800" dirty="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6464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Problem Background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buClrTx/>
              <a:buFont typeface="Wingdings" charset="2"/>
              <a:buChar char="Ø"/>
            </a:pPr>
            <a:r>
              <a:rPr lang="en-US" dirty="0" smtClean="0"/>
              <a:t> Soccer is the most popular sport in the world.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Strategy plays a crucial role.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Can we Predict match results and future outcomes based on previous data?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Is Data Analysis and machine learning a solution?</a:t>
            </a:r>
          </a:p>
          <a:p>
            <a:pPr>
              <a:buClrTx/>
              <a:buFont typeface="Wingdings" charset="2"/>
              <a:buChar char="Ø"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 smtClean="0"/>
              <a:t>Why this project?</a:t>
            </a:r>
          </a:p>
          <a:p>
            <a:pPr marL="0" indent="0">
              <a:buClrTx/>
              <a:buNone/>
            </a:pPr>
            <a:endParaRPr lang="en-US" dirty="0"/>
          </a:p>
          <a:p>
            <a:pPr>
              <a:buClrTx/>
              <a:buFont typeface="Wingdings" charset="2"/>
              <a:buChar char="Ø"/>
            </a:pPr>
            <a:r>
              <a:rPr lang="en-US" dirty="0" smtClean="0"/>
              <a:t> Study the impact of Data Analysis on Sports Prediction. </a:t>
            </a:r>
          </a:p>
          <a:p>
            <a:pPr>
              <a:buClrTx/>
              <a:buFont typeface="Wingdings" charset="2"/>
              <a:buChar char="Ø"/>
            </a:pPr>
            <a:r>
              <a:rPr lang="en-US" dirty="0" smtClean="0"/>
              <a:t> Help Statisticians and Soccer Organizations to improvise their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5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Project Mentor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Dr. Carol Romanowski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endParaRPr lang="en-US" dirty="0"/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 smtClean="0">
                <a:cs typeface="Comic Sans MS"/>
              </a:rPr>
              <a:t>Associate Professor in Computer Science at RIT.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Research Areas : Applied Data Mining in critical infrastructure protection and engineering design.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>
                <a:cs typeface="Comic Sans MS"/>
              </a:rPr>
              <a:t> On the editorial board of the International Journal of Data Mining, Modeling and Management.</a:t>
            </a:r>
            <a:endParaRPr lang="en-US" sz="2800" dirty="0"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236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latin typeface="Abadi MT Condensed Extra Bold"/>
                <a:cs typeface="Abadi MT Condensed Extra Bold"/>
              </a:rPr>
              <a:t>Project Objective</a:t>
            </a:r>
            <a:endParaRPr lang="en-US" sz="5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80" y="1194090"/>
            <a:ext cx="8229600" cy="4876800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/>
              <a:t> Apply data analysis and machine learning to </a:t>
            </a:r>
            <a:r>
              <a:rPr lang="en-US" sz="2800" dirty="0"/>
              <a:t>p</a:t>
            </a:r>
            <a:r>
              <a:rPr lang="en-US" sz="2800" dirty="0" smtClean="0"/>
              <a:t>redict match results, future outcomes and other important factors based on match statistics.</a:t>
            </a:r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 smtClean="0"/>
              <a:t> Study the effect of various factors in determining future match results.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800" dirty="0" smtClean="0"/>
          </a:p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800" dirty="0">
                <a:cs typeface="Comic Sans MS"/>
              </a:rPr>
              <a:t> </a:t>
            </a:r>
            <a:r>
              <a:rPr lang="en-US" sz="2800" dirty="0" smtClean="0">
                <a:cs typeface="Comic Sans MS"/>
              </a:rPr>
              <a:t>Predict :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800" dirty="0" smtClean="0">
              <a:cs typeface="Comic Sans MS"/>
            </a:endParaRP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sz="2800" dirty="0" smtClean="0">
                <a:cs typeface="Comic Sans MS"/>
              </a:rPr>
              <a:t>Match Results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sz="2800" dirty="0" smtClean="0">
                <a:cs typeface="Comic Sans MS"/>
              </a:rPr>
              <a:t>Home and Away Team Scores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sz="2800" dirty="0" smtClean="0">
                <a:cs typeface="Comic Sans MS"/>
              </a:rPr>
              <a:t>Home Win, Away Win and Draw Betting Odds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sz="2800" dirty="0" smtClean="0">
                <a:cs typeface="Comic Sans MS"/>
              </a:rPr>
              <a:t>Win Percentages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sz="2800" dirty="0" smtClean="0">
                <a:cs typeface="Comic Sans MS"/>
              </a:rPr>
              <a:t>Top 3 Teams in the Current League</a:t>
            </a:r>
          </a:p>
        </p:txBody>
      </p:sp>
    </p:spTree>
    <p:extLst>
      <p:ext uri="{BB962C8B-B14F-4D97-AF65-F5344CB8AC3E}">
        <p14:creationId xmlns:p14="http://schemas.microsoft.com/office/powerpoint/2010/main" val="235959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Project Timeline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685522"/>
              </p:ext>
            </p:extLst>
          </p:nvPr>
        </p:nvGraphicFramePr>
        <p:xfrm>
          <a:off x="457200" y="185006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Week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Domain Selection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 Understanding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Preparation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Selection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 and</a:t>
                      </a:r>
                      <a:r>
                        <a:rPr lang="en-US" baseline="0" dirty="0" smtClean="0"/>
                        <a:t> Classification Analysis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Poisson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 the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Analyzing 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Capstone</a:t>
                      </a:r>
                      <a:r>
                        <a:rPr lang="en-US" baseline="0" dirty="0" smtClean="0"/>
                        <a:t> Report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11</a:t>
                      </a:r>
                      <a:r>
                        <a:rPr lang="en-US" baseline="0" dirty="0" smtClean="0"/>
                        <a:t> and 12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Submission</a:t>
                      </a:r>
                      <a:r>
                        <a:rPr lang="en-US" baseline="0" dirty="0" smtClean="0"/>
                        <a:t> and Presentation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16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6" y="220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badi MT Condensed Extra Bold"/>
                <a:cs typeface="Abadi MT Condensed Extra Bold"/>
              </a:rPr>
              <a:t>Major Actions Taken - Implementation</a:t>
            </a:r>
            <a:endParaRPr lang="en-US" sz="4800" dirty="0">
              <a:latin typeface="Abadi MT Condensed Extra Bold"/>
              <a:cs typeface="Abadi MT Condensed Extra Bold"/>
            </a:endParaRPr>
          </a:p>
        </p:txBody>
      </p:sp>
      <p:pic>
        <p:nvPicPr>
          <p:cNvPr id="4" name="Picture 3" descr="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2" y="824774"/>
            <a:ext cx="6960573" cy="60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4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188</TotalTime>
  <Words>1133</Words>
  <Application>Microsoft Macintosh PowerPoint</Application>
  <PresentationFormat>On-screen Show (4:3)</PresentationFormat>
  <Paragraphs>191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Clarity</vt:lpstr>
      <vt:lpstr>School of Individual  Studies</vt:lpstr>
      <vt:lpstr>Soccer Result Analysis and Prediction   </vt:lpstr>
      <vt:lpstr>Presentation Outline</vt:lpstr>
      <vt:lpstr>Personal Introduction</vt:lpstr>
      <vt:lpstr>Problem Background</vt:lpstr>
      <vt:lpstr>Project Mentor</vt:lpstr>
      <vt:lpstr>Project Objective</vt:lpstr>
      <vt:lpstr>Project Timeline</vt:lpstr>
      <vt:lpstr>Major Actions Taken - Implementation</vt:lpstr>
      <vt:lpstr>Data Description</vt:lpstr>
      <vt:lpstr>Data Description </vt:lpstr>
      <vt:lpstr>Data Description</vt:lpstr>
      <vt:lpstr>Data Preparation</vt:lpstr>
      <vt:lpstr>Data Preparation</vt:lpstr>
      <vt:lpstr>Feature Selection</vt:lpstr>
      <vt:lpstr>Correlation Plots – </vt:lpstr>
      <vt:lpstr>Correlation Plots – </vt:lpstr>
      <vt:lpstr>The Boruta Package</vt:lpstr>
      <vt:lpstr>Attribute Ranking Techniques</vt:lpstr>
      <vt:lpstr>Approach </vt:lpstr>
      <vt:lpstr>Results – Outcome Prediction</vt:lpstr>
      <vt:lpstr>Results – Outcome Prediction</vt:lpstr>
      <vt:lpstr>Results – Comparison</vt:lpstr>
      <vt:lpstr>Results – Score Prediction</vt:lpstr>
      <vt:lpstr>What are Betting Odds ?</vt:lpstr>
      <vt:lpstr>Results – Betting Odds Prediction</vt:lpstr>
      <vt:lpstr>Results – Win Percentage</vt:lpstr>
      <vt:lpstr>Results – Top 3 Teams</vt:lpstr>
      <vt:lpstr>Graphical User Interface</vt:lpstr>
      <vt:lpstr>Next Steps</vt:lpstr>
      <vt:lpstr>Lessons Learnt</vt:lpstr>
      <vt:lpstr>Acknowledgements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Individual  Studies</dc:title>
  <dc:creator>apple Chauhan</dc:creator>
  <cp:lastModifiedBy>apple Chauhan</cp:lastModifiedBy>
  <cp:revision>116</cp:revision>
  <dcterms:created xsi:type="dcterms:W3CDTF">2016-11-30T19:39:25Z</dcterms:created>
  <dcterms:modified xsi:type="dcterms:W3CDTF">2016-12-04T01:55:45Z</dcterms:modified>
</cp:coreProperties>
</file>